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329" r:id="rId2"/>
    <p:sldId id="399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</p:sldIdLst>
  <p:sldSz cx="12192000" cy="6858000"/>
  <p:notesSz cx="6858000" cy="9144000"/>
  <p:embeddedFontLst>
    <p:embeddedFont>
      <p:font typeface="맑은 고딕" pitchFamily="50" charset="-127"/>
      <p:regular r:id="rId20"/>
      <p:bold r:id="rId21"/>
    </p:embeddedFont>
    <p:embeddedFont>
      <p:font typeface="Segoe UI" pitchFamily="34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Segoe UI Light" pitchFamily="34" charset="0"/>
      <p:regular r:id="rId30"/>
      <p: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047" autoAdjust="0"/>
    <p:restoredTop sz="84228" autoAdjust="0"/>
  </p:normalViewPr>
  <p:slideViewPr>
    <p:cSldViewPr snapToGrid="0">
      <p:cViewPr varScale="1">
        <p:scale>
          <a:sx n="75" d="100"/>
          <a:sy n="75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2016-11-29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835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32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505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393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93989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5049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287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04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0940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433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538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/>
              <a:t>Chapter </a:t>
            </a:r>
            <a:r>
              <a:rPr lang="en-US" dirty="0" smtClean="0"/>
              <a:t>4 </a:t>
            </a:r>
            <a:r>
              <a:rPr lang="en-US" dirty="0"/>
              <a:t>: </a:t>
            </a:r>
            <a:r>
              <a:rPr lang="en-US" dirty="0" smtClean="0"/>
              <a:t>PRIMITIVES AND INTERSECTION ACCELERATION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Primitive Interface and Geometric Primitives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Aggregates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Grid Accelerator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Bounding Volume Hierarchies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Kd-Tree Accelerator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Debugging Aggregates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337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4.2 </a:t>
            </a:r>
            <a:r>
              <a:rPr lang="ko-KR" altLang="en-US" b="1" dirty="0" smtClean="0"/>
              <a:t>표면 면적 휴리스틱</a:t>
            </a:r>
            <a:r>
              <a:rPr lang="en-US" altLang="ko-KR" b="1" dirty="0" smtClean="0"/>
              <a:t>(</a:t>
            </a:r>
            <a:r>
              <a:rPr lang="en-US" dirty="0" smtClean="0"/>
              <a:t>THE SURFACE AREA </a:t>
            </a:r>
            <a:r>
              <a:rPr lang="en-US" dirty="0" smtClean="0"/>
              <a:t>HEURISTIC)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en-US" altLang="ko-KR" dirty="0" smtClean="0"/>
              <a:t>SAH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표면적에 따른 </a:t>
            </a:r>
            <a:r>
              <a:rPr lang="en-US" altLang="ko-KR" dirty="0" smtClean="0"/>
              <a:t>ray </a:t>
            </a:r>
            <a:r>
              <a:rPr lang="ko-KR" altLang="en-US" dirty="0" smtClean="0"/>
              <a:t>교차 비용을 추산해 최적 분할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	- </a:t>
            </a:r>
            <a:r>
              <a:rPr lang="en-US" altLang="ko-KR" dirty="0" smtClean="0"/>
              <a:t>Greedy Algorithm 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 단계에서 최소비용 선택</a:t>
            </a:r>
            <a:r>
              <a:rPr lang="en-US" altLang="ko-KR" dirty="0" smtClean="0"/>
              <a:t>)</a:t>
            </a:r>
          </a:p>
          <a:p>
            <a:pPr marL="514350" indent="-51435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분할 축에 프리미티브 투사</a:t>
            </a:r>
            <a:endParaRPr lang="en-US" altLang="ko-KR" dirty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버킷 경계를 따라 비용 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최적 경계 선택</a:t>
            </a:r>
            <a:endParaRPr lang="en-US" altLang="ko-KR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1" y="3814472"/>
            <a:ext cx="6152908" cy="234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402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4.3 </a:t>
            </a:r>
            <a:r>
              <a:rPr lang="ko-KR" altLang="en-US" b="1" dirty="0" smtClean="0"/>
              <a:t>횡단을 위한 간편한 </a:t>
            </a:r>
            <a:r>
              <a:rPr lang="en-US" altLang="ko-KR" b="1" dirty="0" smtClean="0"/>
              <a:t>BVH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노드를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배열에 저장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	- </a:t>
            </a:r>
            <a:r>
              <a:rPr lang="ko-KR" altLang="en-US" dirty="0" smtClean="0"/>
              <a:t>구조체 크기를 </a:t>
            </a:r>
            <a:r>
              <a:rPr lang="en-US" altLang="ko-KR" dirty="0" smtClean="0"/>
              <a:t>32 </a:t>
            </a:r>
            <a:r>
              <a:rPr lang="en-US" altLang="ko-KR" dirty="0" smtClean="0"/>
              <a:t>byte</a:t>
            </a:r>
            <a:r>
              <a:rPr lang="ko-KR" altLang="en-US" dirty="0" smtClean="0"/>
              <a:t>로 맞춤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캐시 크기 맞춤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/>
              <a:t>	</a:t>
            </a:r>
          </a:p>
          <a:p>
            <a:pPr marL="514350" indent="-514350">
              <a:buNone/>
            </a:pPr>
            <a:r>
              <a:rPr lang="en-US" altLang="ko-KR" b="1" dirty="0" smtClean="0"/>
              <a:t>4.4 </a:t>
            </a:r>
            <a:r>
              <a:rPr lang="ko-KR" altLang="en-US" b="1" dirty="0" smtClean="0"/>
              <a:t>횡단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b="1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루트를 시작해 방문해야 할 자식 노드를 </a:t>
            </a:r>
            <a:r>
              <a:rPr lang="en-US" altLang="ko-KR" dirty="0" smtClean="0"/>
              <a:t>todo </a:t>
            </a:r>
            <a:r>
              <a:rPr lang="ko-KR" altLang="en-US" dirty="0" smtClean="0"/>
              <a:t>배열에 저장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todo </a:t>
            </a:r>
            <a:r>
              <a:rPr lang="ko-KR" altLang="en-US" dirty="0" smtClean="0"/>
              <a:t>배열 현재 위치 인덱스를 </a:t>
            </a:r>
            <a:r>
              <a:rPr lang="en-US" altLang="ko-KR" dirty="0" smtClean="0"/>
              <a:t>todoOffset 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광선이 충돌하는 내부 노드는 모든 자식 노드를 횡단해야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거리</a:t>
            </a:r>
            <a:r>
              <a:rPr lang="en-US" altLang="ko-KR" dirty="0" smtClean="0"/>
              <a:t>)</a:t>
            </a: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분할 면에 대한 광선 방향 부호 사용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   : </a:t>
            </a:r>
            <a:r>
              <a:rPr lang="ko-KR" altLang="en-US" dirty="0" smtClean="0"/>
              <a:t>부호에 따라 왼쪽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자식을 먼저 비교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9800" y="1466850"/>
            <a:ext cx="32004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402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5. </a:t>
            </a:r>
            <a:r>
              <a:rPr lang="en-US" altLang="ko-KR" b="1" dirty="0" smtClean="0"/>
              <a:t>KD </a:t>
            </a:r>
            <a:r>
              <a:rPr lang="ko-KR" altLang="en-US" b="1" dirty="0" smtClean="0"/>
              <a:t>트리 가속기 </a:t>
            </a:r>
            <a:r>
              <a:rPr lang="en-US" altLang="ko-KR" b="1" dirty="0" smtClean="0"/>
              <a:t>(</a:t>
            </a:r>
            <a:r>
              <a:rPr lang="en-US" dirty="0" smtClean="0"/>
              <a:t>KD-TREE </a:t>
            </a:r>
            <a:r>
              <a:rPr lang="en-US" dirty="0" smtClean="0"/>
              <a:t>ACCELERATOR)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en-US" altLang="ko-KR" dirty="0" smtClean="0"/>
              <a:t>BSP</a:t>
            </a:r>
            <a:r>
              <a:rPr lang="ko-KR" altLang="en-US" dirty="0" smtClean="0"/>
              <a:t> </a:t>
            </a:r>
            <a:r>
              <a:rPr lang="en-US" altLang="ko-KR" dirty="0" smtClean="0"/>
              <a:t>Tree </a:t>
            </a:r>
            <a:r>
              <a:rPr lang="ko-KR" altLang="en-US" dirty="0" smtClean="0"/>
              <a:t>의 한 종류</a:t>
            </a:r>
            <a:r>
              <a:rPr lang="en-US" altLang="ko-KR" dirty="0" smtClean="0"/>
              <a:t>(KD Tree, Octree)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	- </a:t>
            </a:r>
            <a:r>
              <a:rPr lang="ko-KR" altLang="en-US" dirty="0" smtClean="0"/>
              <a:t>좌표 축에 수직으로 분할 </a:t>
            </a:r>
            <a:r>
              <a:rPr lang="en-US" altLang="ko-KR" dirty="0" smtClean="0"/>
              <a:t>(</a:t>
            </a:r>
            <a:r>
              <a:rPr lang="ko-KR" altLang="en-US" dirty="0" smtClean="0"/>
              <a:t>횡단과  트리 생성에 효율 </a:t>
            </a:r>
            <a:r>
              <a:rPr lang="en-US" altLang="ko-KR" dirty="0" smtClean="0"/>
              <a:t>)</a:t>
            </a:r>
          </a:p>
          <a:p>
            <a:pPr marL="514350" indent="-514350">
              <a:buNone/>
            </a:pPr>
            <a:r>
              <a:rPr lang="en-US" altLang="ko-KR" dirty="0"/>
              <a:t>	</a:t>
            </a:r>
          </a:p>
          <a:p>
            <a:pPr marL="514350" indent="-514350">
              <a:buNone/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6888" y="2924175"/>
            <a:ext cx="38576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402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5.1 </a:t>
            </a:r>
            <a:r>
              <a:rPr lang="ko-KR" altLang="en-US" b="1" dirty="0" smtClean="0"/>
              <a:t>트리 표현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분할축 </a:t>
            </a:r>
            <a:r>
              <a:rPr lang="en-US" altLang="ko-KR" dirty="0" smtClean="0"/>
              <a:t>: x,y,z </a:t>
            </a:r>
            <a:r>
              <a:rPr lang="ko-KR" altLang="en-US" dirty="0" smtClean="0"/>
              <a:t>중 어느 축을 기준으로 분할 했는지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	- </a:t>
            </a:r>
            <a:r>
              <a:rPr lang="ko-KR" altLang="en-US" dirty="0" smtClean="0"/>
              <a:t>분할위치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축에 분할 면 위치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자식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자식 노드에 접근하는 정보</a:t>
            </a: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- 8 Byte </a:t>
            </a:r>
            <a:r>
              <a:rPr lang="ko-KR" altLang="en-US" dirty="0" smtClean="0"/>
              <a:t>크기에 표현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잎 노드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플래그</a:t>
            </a:r>
            <a:r>
              <a:rPr lang="en-US" altLang="ko-KR" dirty="0" smtClean="0"/>
              <a:t>( 2</a:t>
            </a:r>
            <a:r>
              <a:rPr lang="en-US" altLang="ko-KR" dirty="0" smtClean="0"/>
              <a:t>bit ) + </a:t>
            </a:r>
            <a:r>
              <a:rPr lang="ko-KR" altLang="en-US" dirty="0" smtClean="0"/>
              <a:t>프리미티브 갯수</a:t>
            </a:r>
            <a:r>
              <a:rPr lang="en-US" altLang="ko-KR" dirty="0" smtClean="0"/>
              <a:t>( 30bit ) + ID ( 32bit )</a:t>
            </a:r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내부노드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분할축</a:t>
            </a:r>
            <a:r>
              <a:rPr lang="en-US" altLang="ko-KR" dirty="0" smtClean="0"/>
              <a:t>( 2bit ) + </a:t>
            </a:r>
            <a:r>
              <a:rPr lang="ko-KR" altLang="en-US" dirty="0" smtClean="0"/>
              <a:t>자식 </a:t>
            </a:r>
            <a:r>
              <a:rPr lang="en-US" altLang="ko-KR" dirty="0" smtClean="0"/>
              <a:t>offset( 30bit ) + </a:t>
            </a:r>
            <a:r>
              <a:rPr lang="ko-KR" altLang="en-US" dirty="0" smtClean="0"/>
              <a:t>경계 위치 </a:t>
            </a:r>
            <a:r>
              <a:rPr lang="en-US" altLang="ko-KR" dirty="0" smtClean="0"/>
              <a:t>( 32bit ) 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/>
              <a:t>	</a:t>
            </a:r>
          </a:p>
          <a:p>
            <a:pPr marL="514350" indent="-51435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43402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5.2 </a:t>
            </a:r>
            <a:r>
              <a:rPr lang="ko-KR" altLang="en-US" b="1" dirty="0" smtClean="0"/>
              <a:t>트리 생성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en-US" altLang="ko-KR" dirty="0" smtClean="0"/>
              <a:t>BVH </a:t>
            </a:r>
            <a:r>
              <a:rPr lang="ko-KR" altLang="en-US" dirty="0" smtClean="0"/>
              <a:t>에서 사용된 </a:t>
            </a:r>
            <a:r>
              <a:rPr lang="en-US" altLang="ko-KR" dirty="0" smtClean="0"/>
              <a:t>SAH(</a:t>
            </a:r>
            <a:r>
              <a:rPr lang="ko-KR" altLang="en-US" dirty="0" smtClean="0"/>
              <a:t>표면적 휴리스틱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분할 사용 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가장 넓은 분포를 가진 좌표 축을 선택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선택된 축에 대한 경계 후보 설정</a:t>
            </a:r>
            <a:r>
              <a:rPr lang="en-US" altLang="ko-KR" dirty="0" smtClean="0"/>
              <a:t>( </a:t>
            </a:r>
            <a:r>
              <a:rPr lang="ko-KR" altLang="en-US" dirty="0" smtClean="0"/>
              <a:t>바운드박스 양 경계면</a:t>
            </a:r>
            <a:r>
              <a:rPr lang="en-US" altLang="ko-KR" dirty="0" smtClean="0"/>
              <a:t>)</a:t>
            </a:r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경계면으로 오름차순 정렬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SAH </a:t>
            </a:r>
            <a:r>
              <a:rPr lang="ko-KR" altLang="en-US" dirty="0" smtClean="0"/>
              <a:t>비용 계산 후 최적 경계면 선택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/>
              <a:t>	</a:t>
            </a:r>
          </a:p>
          <a:p>
            <a:pPr marL="514350" indent="-514350">
              <a:buNone/>
            </a:pP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1499" y="4220582"/>
            <a:ext cx="5215845" cy="2091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402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5.3 </a:t>
            </a:r>
            <a:r>
              <a:rPr lang="ko-KR" altLang="en-US" b="1" dirty="0" smtClean="0"/>
              <a:t>횡단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경계면에 대한 </a:t>
            </a:r>
            <a:r>
              <a:rPr lang="en-US" altLang="ko-KR" dirty="0" smtClean="0"/>
              <a:t>Ray </a:t>
            </a:r>
            <a:r>
              <a:rPr lang="ko-KR" altLang="en-US" dirty="0" smtClean="0"/>
              <a:t>방향을 바탕으로 </a:t>
            </a:r>
            <a:r>
              <a:rPr lang="en-US" altLang="ko-KR" dirty="0" smtClean="0"/>
              <a:t>Near, Far Child </a:t>
            </a:r>
            <a:r>
              <a:rPr lang="ko-KR" altLang="en-US" dirty="0" smtClean="0"/>
              <a:t>노드 설정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가까운 자식 노드를 먼저 방문하도록 최적화</a:t>
            </a: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0699" y="2822574"/>
            <a:ext cx="5045217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402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6. </a:t>
            </a:r>
            <a:r>
              <a:rPr lang="ko-KR" altLang="en-US" b="1" dirty="0" smtClean="0"/>
              <a:t>집합체 디버깅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각각의 가속기의 오류를 쉽게 찾아 수정하기 위함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b="1" dirty="0" smtClean="0"/>
              <a:t>6.1 </a:t>
            </a:r>
            <a:r>
              <a:rPr lang="ko-KR" altLang="en-US" b="1" dirty="0" smtClean="0"/>
              <a:t>집합체의 버그 찾기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임의의 광선을 임의의 숫자만큼 생성해 </a:t>
            </a:r>
            <a:r>
              <a:rPr lang="en-US" altLang="ko-KR" dirty="0" smtClean="0"/>
              <a:t>Trace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교차점 불일치가 발견되면 보고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b="1" dirty="0" smtClean="0"/>
              <a:t>6.2 </a:t>
            </a:r>
            <a:r>
              <a:rPr lang="ko-KR" altLang="en-US" b="1" dirty="0" smtClean="0"/>
              <a:t>집합체의 버그 수정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횡단 코드의 버그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가속기 생성 코드의 버그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b="1" dirty="0" smtClean="0"/>
              <a:t>6.3 </a:t>
            </a:r>
            <a:r>
              <a:rPr lang="ko-KR" altLang="en-US" b="1" dirty="0" smtClean="0"/>
              <a:t>집합체의 성능 버그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/>
              <a:t>- Nan </a:t>
            </a:r>
            <a:r>
              <a:rPr lang="ko-KR" altLang="en-US" dirty="0" smtClean="0"/>
              <a:t>부동소수로 인한 </a:t>
            </a:r>
            <a:r>
              <a:rPr lang="en-US" altLang="ko-KR" dirty="0" smtClean="0"/>
              <a:t>ray </a:t>
            </a:r>
            <a:r>
              <a:rPr lang="ko-KR" altLang="en-US" dirty="0" smtClean="0"/>
              <a:t>교차 테스트</a:t>
            </a: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43402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8065951" cy="494453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b="1" dirty="0" smtClean="0"/>
              <a:t>프리미티브 인터페이스와 기하학적 프리미티브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기하구조를 가속기에 넣어 교차 테스트를 하기 위한 인터페이스</a:t>
            </a: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바운드박스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세분화 기능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Intersection </a:t>
            </a:r>
            <a:r>
              <a:rPr lang="ko-KR" altLang="en-US" dirty="0" smtClean="0"/>
              <a:t>구조체에 교차점의 표면정보</a:t>
            </a:r>
            <a:r>
              <a:rPr lang="en-US" altLang="ko-KR" dirty="0" smtClean="0"/>
              <a:t>, Primitive, </a:t>
            </a:r>
            <a:r>
              <a:rPr lang="ko-KR" altLang="en-US" dirty="0" smtClean="0"/>
              <a:t>변환정보 저장</a:t>
            </a:r>
            <a:r>
              <a:rPr lang="en-US" altLang="ko-KR" dirty="0" smtClean="0"/>
              <a:t> </a:t>
            </a:r>
          </a:p>
          <a:p>
            <a:pPr marL="514350" indent="-514350">
              <a:buNone/>
            </a:pP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- BSDF(</a:t>
            </a:r>
            <a:r>
              <a:rPr lang="ko-KR" altLang="en-US" dirty="0" smtClean="0"/>
              <a:t>양방향 산란 분포 함수</a:t>
            </a:r>
            <a:r>
              <a:rPr lang="en-US" altLang="ko-KR" dirty="0" smtClean="0"/>
              <a:t>) </a:t>
            </a:r>
          </a:p>
          <a:p>
            <a:pPr lvl="1">
              <a:buNone/>
            </a:pPr>
            <a:r>
              <a:rPr lang="en-US" altLang="ko-KR" dirty="0" smtClean="0"/>
              <a:t>      = BRDF(</a:t>
            </a:r>
            <a:r>
              <a:rPr lang="ko-KR" altLang="en-US" dirty="0" smtClean="0"/>
              <a:t>반사</a:t>
            </a:r>
            <a:r>
              <a:rPr lang="en-US" altLang="ko-KR" dirty="0" smtClean="0"/>
              <a:t>) + BTDF(</a:t>
            </a:r>
            <a:r>
              <a:rPr lang="ko-KR" altLang="en-US" dirty="0" smtClean="0"/>
              <a:t>투과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 descr="C:\Users\home\Downloads\BSDF05_8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8700" y="1473199"/>
            <a:ext cx="3275376" cy="43891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1.1 </a:t>
            </a:r>
            <a:r>
              <a:rPr lang="ko-KR" altLang="en-US" b="1" dirty="0" smtClean="0"/>
              <a:t>기하학적 프리미티브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프리미티브 클래스를 상속받아 기하구조 구체화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GeometricPrimitive::Intersect </a:t>
            </a:r>
          </a:p>
          <a:p>
            <a:pPr marL="514350" indent="-514350">
              <a:buNone/>
            </a:pPr>
            <a:r>
              <a:rPr lang="en-US" altLang="ko-KR" dirty="0" smtClean="0"/>
              <a:t> 	  </a:t>
            </a:r>
            <a:r>
              <a:rPr lang="ko-KR" altLang="en-US" dirty="0" smtClean="0"/>
              <a:t> </a:t>
            </a:r>
            <a:r>
              <a:rPr lang="en-US" altLang="ko-KR" dirty="0" smtClean="0"/>
              <a:t>Shape::Intersect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, Ray::maxt </a:t>
            </a:r>
            <a:r>
              <a:rPr lang="ko-KR" altLang="en-US" dirty="0" smtClean="0"/>
              <a:t>갱신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marL="514350" lvl="1" indent="-514350">
              <a:buNone/>
            </a:pPr>
            <a:r>
              <a:rPr lang="en-US" altLang="ko-KR" sz="2800" b="1" spc="-70" dirty="0" smtClean="0"/>
              <a:t>1.2 TransformedPrimitive </a:t>
            </a:r>
            <a:r>
              <a:rPr lang="ko-KR" altLang="en-US" sz="2800" b="1" spc="-70" dirty="0" smtClean="0"/>
              <a:t>물체 인스턴싱과 애니메이션 프리미티브</a:t>
            </a:r>
            <a:endParaRPr lang="en-US" altLang="ko-KR" sz="2800" b="1" spc="-70" dirty="0" smtClean="0"/>
          </a:p>
          <a:p>
            <a:pPr marL="514350" lvl="1" indent="-514350">
              <a:buNone/>
            </a:pPr>
            <a:r>
              <a:rPr lang="en-US" altLang="ko-KR" sz="2800" b="1" spc="-70" dirty="0" smtClean="0"/>
              <a:t>	</a:t>
            </a:r>
            <a:r>
              <a:rPr lang="en-US" altLang="ko-KR" sz="2800" spc="-70" dirty="0" smtClean="0"/>
              <a:t>- Transform</a:t>
            </a:r>
            <a:r>
              <a:rPr lang="ko-KR" altLang="en-US" sz="2800" spc="-70" dirty="0" smtClean="0"/>
              <a:t>과 </a:t>
            </a:r>
            <a:r>
              <a:rPr lang="en-US" altLang="ko-KR" sz="2800" spc="-70" dirty="0" smtClean="0"/>
              <a:t>AnimatedTransform </a:t>
            </a:r>
            <a:r>
              <a:rPr lang="ko-KR" altLang="en-US" sz="2800" spc="-70" dirty="0" smtClean="0"/>
              <a:t>으로 인스턴싱으로 메모리 절약</a:t>
            </a:r>
            <a:endParaRPr lang="en-US" altLang="ko-KR" sz="2800" spc="-70" dirty="0" smtClean="0"/>
          </a:p>
          <a:p>
            <a:pPr marL="514350" lvl="1" indent="-514350">
              <a:buNone/>
            </a:pPr>
            <a:r>
              <a:rPr lang="en-US" altLang="ko-KR" sz="2800" spc="-70" dirty="0" smtClean="0"/>
              <a:t>	- Intersect </a:t>
            </a:r>
            <a:r>
              <a:rPr lang="ko-KR" altLang="en-US" sz="2800" spc="-70" dirty="0" smtClean="0"/>
              <a:t>실행시 </a:t>
            </a:r>
            <a:r>
              <a:rPr lang="en-US" altLang="ko-KR" sz="2800" spc="-70" dirty="0" smtClean="0"/>
              <a:t>Ray</a:t>
            </a:r>
            <a:r>
              <a:rPr lang="ko-KR" altLang="en-US" sz="2800" spc="-70" dirty="0" smtClean="0"/>
              <a:t>를 로컬좌표로 옮겨 테스트 후 결과 월드변환</a:t>
            </a:r>
            <a:endParaRPr lang="en-US" altLang="ko-KR" sz="2800" spc="-70" dirty="0" smtClean="0"/>
          </a:p>
        </p:txBody>
      </p:sp>
    </p:spTree>
    <p:extLst>
      <p:ext uri="{BB962C8B-B14F-4D97-AF65-F5344CB8AC3E}">
        <p14:creationId xmlns:p14="http://schemas.microsoft.com/office/powerpoint/2010/main" xmlns="" val="14102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2 </a:t>
            </a:r>
            <a:r>
              <a:rPr lang="ko-KR" altLang="en-US" b="1" dirty="0" smtClean="0"/>
              <a:t>집합체 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err="1" smtClean="0"/>
              <a:t>레이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트레이싱의</a:t>
            </a:r>
            <a:r>
              <a:rPr lang="ko-KR" altLang="en-US" dirty="0" smtClean="0"/>
              <a:t> 비용을 줄이기 위한 목표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en-US" altLang="ko-KR" dirty="0" err="1" smtClean="0"/>
              <a:t>GridAccel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KdTreeAccel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BVHAccel</a:t>
            </a:r>
            <a:r>
              <a:rPr lang="en-US" altLang="ko-KR" dirty="0" smtClean="0"/>
              <a:t> </a:t>
            </a:r>
          </a:p>
          <a:p>
            <a:pPr marL="514350" indent="-514350">
              <a:buNone/>
            </a:pPr>
            <a:r>
              <a:rPr lang="en-US" altLang="ko-KR" dirty="0" smtClean="0"/>
              <a:t> 	</a:t>
            </a:r>
          </a:p>
          <a:p>
            <a:pPr lvl="1">
              <a:buNone/>
            </a:pPr>
            <a:endParaRPr lang="en-US" altLang="ko-KR" dirty="0" smtClean="0"/>
          </a:p>
          <a:p>
            <a:pPr marL="514350" lvl="1" indent="-514350">
              <a:buNone/>
            </a:pPr>
            <a:r>
              <a:rPr lang="en-US" altLang="ko-KR" sz="2800" b="1" spc="-70" dirty="0" smtClean="0"/>
              <a:t>2.1 </a:t>
            </a:r>
            <a:r>
              <a:rPr lang="ko-KR" altLang="en-US" sz="2800" b="1" spc="-70" dirty="0" smtClean="0"/>
              <a:t>광선</a:t>
            </a:r>
            <a:r>
              <a:rPr lang="en-US" altLang="ko-KR" sz="2800" b="1" spc="-70" dirty="0" smtClean="0"/>
              <a:t>-</a:t>
            </a:r>
            <a:r>
              <a:rPr lang="ko-KR" altLang="en-US" sz="2800" b="1" spc="-70" dirty="0" smtClean="0"/>
              <a:t>상자 교차</a:t>
            </a:r>
            <a:endParaRPr lang="en-US" altLang="ko-KR" sz="2800" b="1" spc="-70" dirty="0" smtClean="0"/>
          </a:p>
          <a:p>
            <a:pPr marL="514350" lvl="1" indent="-514350">
              <a:buNone/>
            </a:pPr>
            <a:r>
              <a:rPr lang="en-US" altLang="ko-KR" sz="2800" b="1" spc="-70" dirty="0" smtClean="0"/>
              <a:t>	</a:t>
            </a:r>
            <a:r>
              <a:rPr lang="en-US" altLang="ko-KR" sz="2800" spc="-70" dirty="0" smtClean="0"/>
              <a:t>- </a:t>
            </a:r>
            <a:r>
              <a:rPr lang="en-US" altLang="ko-KR" sz="2800" spc="-70" dirty="0" err="1" smtClean="0"/>
              <a:t>Bbox</a:t>
            </a:r>
            <a:r>
              <a:rPr lang="ko-KR" altLang="en-US" sz="2800" spc="-70" dirty="0" smtClean="0"/>
              <a:t>에서 </a:t>
            </a:r>
            <a:r>
              <a:rPr lang="en-US" altLang="ko-KR" sz="2800" spc="-70" dirty="0" smtClean="0"/>
              <a:t> </a:t>
            </a:r>
            <a:r>
              <a:rPr lang="en-US" altLang="ko-KR" sz="2800" spc="-70" dirty="0" err="1" smtClean="0"/>
              <a:t>x,y,z</a:t>
            </a:r>
            <a:r>
              <a:rPr lang="en-US" altLang="ko-KR" sz="2800" spc="-70" dirty="0" smtClean="0"/>
              <a:t> </a:t>
            </a:r>
            <a:r>
              <a:rPr lang="ko-KR" altLang="en-US" sz="2800" spc="-70" dirty="0" smtClean="0"/>
              <a:t>판에 대한 </a:t>
            </a:r>
            <a:r>
              <a:rPr lang="en-US" altLang="ko-KR" sz="2800" spc="-70" dirty="0" smtClean="0"/>
              <a:t>ray[min, max] </a:t>
            </a:r>
            <a:r>
              <a:rPr lang="ko-KR" altLang="en-US" sz="2800" spc="-70" dirty="0" smtClean="0"/>
              <a:t>값을 구함</a:t>
            </a:r>
            <a:endParaRPr lang="en-US" altLang="ko-KR" sz="2800" spc="-7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1511" y="4917172"/>
            <a:ext cx="2286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0523" y="4955664"/>
            <a:ext cx="1409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8263" y="5368580"/>
            <a:ext cx="2543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 bwMode="auto">
          <a:xfrm>
            <a:off x="3649387" y="5057576"/>
            <a:ext cx="378203" cy="414514"/>
          </a:xfrm>
          <a:prstGeom prst="rightArrow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0523" y="5677879"/>
            <a:ext cx="190727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x,y,z</a:t>
            </a:r>
            <a:r>
              <a:rPr lang="en-US" altLang="ko-KR" sz="1600" dirty="0" smtClean="0">
                <a:solidFill>
                  <a:schemeClr val="bg1"/>
                </a:solidFill>
              </a:rPr>
              <a:t>) [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t_min,t_max</a:t>
            </a:r>
            <a:r>
              <a:rPr lang="en-US" altLang="ko-KR" sz="1600" dirty="0" smtClean="0">
                <a:solidFill>
                  <a:schemeClr val="bg1"/>
                </a:solidFill>
              </a:rPr>
              <a:t>]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o</a:t>
            </a:r>
            <a:r>
              <a:rPr lang="en-US" altLang="ko-KR" sz="1600" dirty="0" smtClean="0">
                <a:solidFill>
                  <a:schemeClr val="bg1"/>
                </a:solidFill>
              </a:rPr>
              <a:t> : ray origin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d : ray direction</a:t>
            </a:r>
            <a:endParaRPr lang="ko-KR" alt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510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3 </a:t>
            </a:r>
            <a:r>
              <a:rPr lang="ko-KR" altLang="en-US" b="1" dirty="0" smtClean="0"/>
              <a:t>격자 가속기 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축 정렬된 균일한 크기의 육면체 </a:t>
            </a:r>
            <a:r>
              <a:rPr lang="en-US" altLang="ko-KR" dirty="0" smtClean="0"/>
              <a:t>(Voxel)</a:t>
            </a:r>
          </a:p>
          <a:p>
            <a:pPr marL="514350" indent="-514350">
              <a:buNone/>
            </a:pPr>
            <a:r>
              <a:rPr lang="en-US" altLang="ko-KR" dirty="0" smtClean="0"/>
              <a:t>	- voxel</a:t>
            </a:r>
            <a:r>
              <a:rPr lang="ko-KR" altLang="en-US" dirty="0" smtClean="0"/>
              <a:t>에 교차된 </a:t>
            </a:r>
            <a:r>
              <a:rPr lang="ko-KR" altLang="en-US" dirty="0" err="1" smtClean="0"/>
              <a:t>프리미티브</a:t>
            </a:r>
            <a:r>
              <a:rPr lang="ko-KR" altLang="en-US" dirty="0" smtClean="0"/>
              <a:t> 저장 후 </a:t>
            </a:r>
            <a:r>
              <a:rPr lang="en-US" altLang="ko-KR" dirty="0" smtClean="0"/>
              <a:t>ray</a:t>
            </a:r>
            <a:r>
              <a:rPr lang="ko-KR" altLang="en-US" dirty="0" smtClean="0"/>
              <a:t>와 각 </a:t>
            </a:r>
            <a:r>
              <a:rPr lang="en-US" altLang="ko-KR" dirty="0" smtClean="0"/>
              <a:t>voxel</a:t>
            </a:r>
            <a:r>
              <a:rPr lang="ko-KR" altLang="en-US" dirty="0" smtClean="0"/>
              <a:t>의 충돌 체크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장점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처음 충돌이 발견되면 바로 리턴</a:t>
            </a:r>
            <a:r>
              <a:rPr lang="en-US" altLang="ko-KR" dirty="0" smtClean="0"/>
              <a:t>. (BVH, </a:t>
            </a:r>
            <a:r>
              <a:rPr lang="en-US" altLang="ko-KR" dirty="0" err="1" smtClean="0"/>
              <a:t>KdTree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그렇지 않음</a:t>
            </a:r>
            <a:r>
              <a:rPr lang="en-US" altLang="ko-KR" dirty="0" smtClean="0"/>
              <a:t>)</a:t>
            </a:r>
          </a:p>
          <a:p>
            <a:pPr marL="514350" indent="-514350">
              <a:buNone/>
            </a:pPr>
            <a:r>
              <a:rPr lang="en-US" altLang="ko-KR" dirty="0" smtClean="0"/>
              <a:t> 	- </a:t>
            </a:r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고르지 못한 분포에 성능이 취약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0627" y="3924910"/>
            <a:ext cx="2930555" cy="207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775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3.1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voxel </a:t>
            </a:r>
            <a:r>
              <a:rPr lang="ko-KR" altLang="en-US" dirty="0" smtClean="0"/>
              <a:t>생성시 충돌 가능한 </a:t>
            </a:r>
            <a:r>
              <a:rPr lang="ko-KR" altLang="en-US" dirty="0" err="1" smtClean="0"/>
              <a:t>프리미티브로</a:t>
            </a:r>
            <a:r>
              <a:rPr lang="ko-KR" altLang="en-US" dirty="0" smtClean="0"/>
              <a:t> 세분화 하는 방법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ray 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프리미티브를</a:t>
            </a:r>
            <a:r>
              <a:rPr lang="ko-KR" altLang="en-US" dirty="0" smtClean="0"/>
              <a:t> 저장한 </a:t>
            </a:r>
            <a:r>
              <a:rPr lang="en-US" altLang="ko-KR" dirty="0" smtClean="0"/>
              <a:t>voxel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만났을때</a:t>
            </a:r>
            <a:r>
              <a:rPr lang="ko-KR" altLang="en-US" dirty="0" smtClean="0"/>
              <a:t> 세분화 하는 방법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scene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voxel </a:t>
            </a:r>
            <a:r>
              <a:rPr lang="ko-KR" altLang="en-US" dirty="0" smtClean="0"/>
              <a:t>의 크기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갯수</a:t>
            </a:r>
            <a:r>
              <a:rPr lang="ko-KR" altLang="en-US" dirty="0" smtClean="0"/>
              <a:t> 설정에 따라 메모리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성능에 영향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 	- </a:t>
            </a:r>
            <a:r>
              <a:rPr lang="ko-KR" altLang="en-US" dirty="0" err="1" smtClean="0"/>
              <a:t>복셀</a:t>
            </a:r>
            <a:r>
              <a:rPr lang="ko-KR" altLang="en-US" dirty="0" smtClean="0"/>
              <a:t> 배열을 직렬화 하여 저장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캐시성능 향상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64602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3.2 </a:t>
            </a:r>
            <a:r>
              <a:rPr lang="ko-KR" altLang="en-US" b="1" dirty="0" smtClean="0"/>
              <a:t>횡단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광선과 격자의 경계상자에 대한 교차점을 찾아 시작점을 찾음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	- </a:t>
            </a:r>
            <a:r>
              <a:rPr lang="en-US" altLang="ko-KR" dirty="0" err="1" smtClean="0"/>
              <a:t>Bresneham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</a:t>
            </a:r>
            <a:r>
              <a:rPr lang="ko-KR" altLang="en-US" dirty="0"/>
              <a:t>과</a:t>
            </a:r>
            <a:r>
              <a:rPr lang="en-US" altLang="ko-KR" dirty="0" smtClean="0"/>
              <a:t> DDA </a:t>
            </a:r>
            <a:r>
              <a:rPr lang="ko-KR" altLang="en-US" dirty="0" smtClean="0"/>
              <a:t>차이</a:t>
            </a:r>
            <a:endParaRPr lang="en-US" altLang="ko-KR" dirty="0" smtClean="0"/>
          </a:p>
          <a:p>
            <a:pPr marL="514350" indent="-514350">
              <a:buNone/>
            </a:pPr>
            <a:endParaRPr lang="en-US" altLang="ko-KR" dirty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- ray </a:t>
            </a:r>
            <a:r>
              <a:rPr lang="ko-KR" altLang="en-US" dirty="0" smtClean="0"/>
              <a:t>진행방향으로 </a:t>
            </a:r>
            <a:r>
              <a:rPr lang="en-US" altLang="ko-KR" dirty="0" err="1" smtClean="0"/>
              <a:t>x,y,z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방향으로 교차점으로 </a:t>
            </a:r>
            <a:r>
              <a:rPr lang="en-US" altLang="ko-KR" dirty="0" err="1" smtClean="0"/>
              <a:t>NextCrossing</a:t>
            </a:r>
            <a:r>
              <a:rPr lang="ko-KR" altLang="en-US" dirty="0" smtClean="0"/>
              <a:t>을 구함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 	- voxel </a:t>
            </a:r>
            <a:r>
              <a:rPr lang="ko-KR" altLang="en-US" dirty="0" smtClean="0"/>
              <a:t>사이 거리를 </a:t>
            </a:r>
            <a:r>
              <a:rPr lang="en-US" altLang="ko-KR" dirty="0" err="1" smtClean="0"/>
              <a:t>DeltaT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저장</a:t>
            </a:r>
            <a:endParaRPr lang="en-US" altLang="ko-KR" dirty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voxel </a:t>
            </a:r>
            <a:r>
              <a:rPr lang="ko-KR" altLang="en-US" dirty="0" smtClean="0"/>
              <a:t>좌표 </a:t>
            </a:r>
            <a:r>
              <a:rPr lang="ko-KR" altLang="en-US" dirty="0" err="1" smtClean="0"/>
              <a:t>변화값을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지연 세분화로 인한 </a:t>
            </a:r>
            <a:r>
              <a:rPr lang="ko-KR" altLang="en-US" dirty="0" err="1" smtClean="0"/>
              <a:t>멀티스레드에</a:t>
            </a:r>
            <a:r>
              <a:rPr lang="ko-KR" altLang="en-US" dirty="0" smtClean="0"/>
              <a:t> 대한 처리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읽기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쓰기 </a:t>
            </a:r>
            <a:r>
              <a:rPr lang="ko-KR" altLang="en-US" dirty="0" err="1" smtClean="0"/>
              <a:t>뮤텍스</a:t>
            </a:r>
            <a:r>
              <a:rPr lang="en-US" altLang="ko-KR" dirty="0" smtClean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9643" y="2852257"/>
            <a:ext cx="2189227" cy="117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68643" y="2852257"/>
            <a:ext cx="2174540" cy="117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9074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4 </a:t>
            </a:r>
            <a:r>
              <a:rPr lang="ko-KR" altLang="en-US" b="1" dirty="0" smtClean="0"/>
              <a:t>경계 볼륨 계층</a:t>
            </a:r>
            <a:r>
              <a:rPr lang="en-US" altLang="ko-KR" b="1" dirty="0" smtClean="0"/>
              <a:t>(</a:t>
            </a:r>
            <a:r>
              <a:rPr lang="en-US" altLang="ko-KR" dirty="0"/>
              <a:t>BOUNDING VOLUME </a:t>
            </a:r>
            <a:r>
              <a:rPr lang="en-US" altLang="ko-KR" dirty="0" smtClean="0"/>
              <a:t>HIERARCHIES)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- 2</a:t>
            </a:r>
            <a:r>
              <a:rPr lang="ko-KR" altLang="en-US" dirty="0" smtClean="0"/>
              <a:t>진 트리 구조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내부노드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잎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로 이루어짐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	- </a:t>
            </a:r>
            <a:r>
              <a:rPr lang="ko-KR" altLang="en-US" dirty="0" smtClean="0"/>
              <a:t>잎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각 하나의 </a:t>
            </a:r>
            <a:r>
              <a:rPr lang="ko-KR" altLang="en-US" dirty="0" err="1" smtClean="0"/>
              <a:t>프리미티브</a:t>
            </a:r>
            <a:r>
              <a:rPr lang="ko-KR" altLang="en-US" dirty="0" smtClean="0"/>
              <a:t> 저장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= 2n-1 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n = </a:t>
            </a:r>
            <a:r>
              <a:rPr lang="ko-KR" altLang="en-US" dirty="0" smtClean="0"/>
              <a:t>잎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, n-1 = </a:t>
            </a:r>
            <a:r>
              <a:rPr lang="ko-KR" altLang="en-US" dirty="0" err="1" smtClean="0"/>
              <a:t>내부노드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잎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나누는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알고리즘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99252" y="3969178"/>
            <a:ext cx="4691368" cy="20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560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프리미티브와 교차 가속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075852" cy="4944532"/>
          </a:xfrm>
        </p:spPr>
        <p:txBody>
          <a:bodyPr/>
          <a:lstStyle/>
          <a:p>
            <a:pPr marL="514350" indent="-514350">
              <a:buNone/>
            </a:pPr>
            <a:r>
              <a:rPr lang="en-US" altLang="ko-KR" b="1" dirty="0" smtClean="0"/>
              <a:t>4.1 BVH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데이터를 저장하기 위한 배열초기화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	- </a:t>
            </a:r>
            <a:r>
              <a:rPr lang="ko-KR" altLang="en-US" dirty="0" err="1" smtClean="0"/>
              <a:t>프리미티브들을</a:t>
            </a:r>
            <a:r>
              <a:rPr lang="ko-KR" altLang="en-US" dirty="0" smtClean="0"/>
              <a:t> 재귀적으로 부분집합으로 나눠 트리 생성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가장 편차가 큰 분포를 가진 좌표축 기준으로 나눔</a:t>
            </a:r>
            <a:endParaRPr lang="en-US" altLang="ko-KR" dirty="0"/>
          </a:p>
          <a:p>
            <a:pPr marL="514350" indent="-51435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기준 좌표축에 순서대로 정렬된 </a:t>
            </a:r>
            <a:r>
              <a:rPr lang="ko-KR" altLang="en-US" dirty="0" err="1" smtClean="0"/>
              <a:t>프리미티브</a:t>
            </a:r>
            <a:r>
              <a:rPr lang="ko-KR" altLang="en-US" dirty="0" smtClean="0"/>
              <a:t> 배열을 구함</a:t>
            </a: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   ( </a:t>
            </a:r>
            <a:r>
              <a:rPr lang="ko-KR" altLang="en-US" dirty="0" smtClean="0"/>
              <a:t>축 </a:t>
            </a:r>
            <a:r>
              <a:rPr lang="ko-KR" altLang="en-US" dirty="0" err="1" smtClean="0"/>
              <a:t>중간값</a:t>
            </a:r>
            <a:r>
              <a:rPr lang="ko-KR" altLang="en-US" dirty="0" smtClean="0"/>
              <a:t> 분할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프리미티브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갯수</a:t>
            </a:r>
            <a:r>
              <a:rPr lang="ko-KR" altLang="en-US" dirty="0" smtClean="0"/>
              <a:t> 분할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표면 면적 </a:t>
            </a:r>
            <a:r>
              <a:rPr lang="ko-KR" altLang="en-US" dirty="0" err="1" smtClean="0"/>
              <a:t>휴리스틱</a:t>
            </a:r>
            <a:r>
              <a:rPr lang="en-US" altLang="ko-KR" dirty="0" smtClean="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0627" y="4450092"/>
            <a:ext cx="3320492" cy="177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1784" y="4650350"/>
            <a:ext cx="2090913" cy="134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87931" y="4704252"/>
            <a:ext cx="2032024" cy="123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95457" y="4650350"/>
            <a:ext cx="1968468" cy="126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3402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18547</TotalTime>
  <Words>179</Words>
  <Application>Microsoft Office PowerPoint</Application>
  <PresentationFormat>사용자 지정</PresentationFormat>
  <Paragraphs>158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굴림</vt:lpstr>
      <vt:lpstr>Arial</vt:lpstr>
      <vt:lpstr>맑은 고딕</vt:lpstr>
      <vt:lpstr>Segoe UI</vt:lpstr>
      <vt:lpstr>Wingdings</vt:lpstr>
      <vt:lpstr>Calibri</vt:lpstr>
      <vt:lpstr>Segoe UI Light</vt:lpstr>
      <vt:lpstr>Metro_TT_Blue_16x9_02-12</vt:lpstr>
      <vt:lpstr>Physically Based Rendering From Theory to Implementation</vt:lpstr>
      <vt:lpstr>프리미티브와 교차 가속</vt:lpstr>
      <vt:lpstr>프리미티브와 교차 가속</vt:lpstr>
      <vt:lpstr>프리미티브와 교차 가속</vt:lpstr>
      <vt:lpstr>프리미티브와 교차 가속</vt:lpstr>
      <vt:lpstr>프리미티브와 교차 가속</vt:lpstr>
      <vt:lpstr>프리미티브와 교차 가속</vt:lpstr>
      <vt:lpstr>프리미티브와 교차 가속</vt:lpstr>
      <vt:lpstr>프리미티브와 교차 가속</vt:lpstr>
      <vt:lpstr>프리미티브와 교차 가속</vt:lpstr>
      <vt:lpstr>프리미티브와 교차 가속</vt:lpstr>
      <vt:lpstr>프리미티브와 교차 가속</vt:lpstr>
      <vt:lpstr>프리미티브와 교차 가속</vt:lpstr>
      <vt:lpstr>프리미티브와 교차 가속</vt:lpstr>
      <vt:lpstr>프리미티브와 교차 가속</vt:lpstr>
      <vt:lpstr>프리미티브와 교차 가속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Windows 사용자</cp:lastModifiedBy>
  <cp:revision>460</cp:revision>
  <dcterms:created xsi:type="dcterms:W3CDTF">2014-11-18T06:53:54Z</dcterms:created>
  <dcterms:modified xsi:type="dcterms:W3CDTF">2016-11-29T16:45:16Z</dcterms:modified>
</cp:coreProperties>
</file>